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82" r:id="rId22"/>
    <p:sldId id="285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838200" y="576261"/>
            <a:ext cx="10515600" cy="4417769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>
            <a:normAutofit/>
          </a:bodyPr>
          <a:lstStyle/>
          <a:p>
            <a:pPr algn="ctr"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AR" dirty="0"/>
              <a:t>ML </a:t>
            </a:r>
            <a:r>
              <a:rPr dirty="0"/>
              <a:t>PROJECT</a:t>
            </a:r>
            <a:br>
              <a:rPr dirty="0"/>
            </a:br>
            <a:r>
              <a:rPr dirty="0">
                <a:solidFill>
                  <a:srgbClr val="36394D"/>
                </a:solidFill>
              </a:rPr>
              <a:t>Automatic car classification with AI</a:t>
            </a:r>
            <a:br>
              <a:rPr lang="es-AR" dirty="0">
                <a:solidFill>
                  <a:srgbClr val="36394D"/>
                </a:solidFill>
              </a:rPr>
            </a:br>
            <a:br>
              <a:rPr lang="es-AR" dirty="0">
                <a:solidFill>
                  <a:srgbClr val="36394D"/>
                </a:solidFill>
              </a:rPr>
            </a:br>
            <a:r>
              <a:rPr lang="es-AR" dirty="0">
                <a:solidFill>
                  <a:srgbClr val="36394D"/>
                </a:solidFill>
              </a:rPr>
              <a:t>ALAN BAUZÁ</a:t>
            </a:r>
            <a:endParaRPr dirty="0">
              <a:solidFill>
                <a:srgbClr val="36394D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Vehicle Detector</a:t>
            </a:r>
          </a:p>
        </p:txBody>
      </p:sp>
      <p:pic>
        <p:nvPicPr>
          <p:cNvPr id="135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44" y="1690688"/>
            <a:ext cx="7735713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Vehicle View Classifier Flowchart</a:t>
            </a:r>
          </a:p>
        </p:txBody>
      </p:sp>
      <p:pic>
        <p:nvPicPr>
          <p:cNvPr id="138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9" y="1690688"/>
            <a:ext cx="10252842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Vehicle View Classifier Flowchart (cont.)</a:t>
            </a:r>
          </a:p>
        </p:txBody>
      </p:sp>
      <p:pic>
        <p:nvPicPr>
          <p:cNvPr id="141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9" y="1690688"/>
            <a:ext cx="10252842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Vehicle View Classifier</a:t>
            </a:r>
          </a:p>
        </p:txBody>
      </p:sp>
      <p:pic>
        <p:nvPicPr>
          <p:cNvPr id="144" name="Content Placeholder 2" descr="Content Placeholder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343" y="1690688"/>
            <a:ext cx="9317313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Make-Model Classifier Flowchart</a:t>
            </a:r>
          </a:p>
        </p:txBody>
      </p:sp>
      <p:pic>
        <p:nvPicPr>
          <p:cNvPr id="147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9" y="1690688"/>
            <a:ext cx="10252842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Make-Model classifier</a:t>
            </a:r>
          </a:p>
        </p:txBody>
      </p:sp>
      <p:pic>
        <p:nvPicPr>
          <p:cNvPr id="150" name="Content Placeholder 8" descr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108483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License Plate Reader Flowchart</a:t>
            </a:r>
          </a:p>
        </p:txBody>
      </p:sp>
      <p:pic>
        <p:nvPicPr>
          <p:cNvPr id="153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9" y="1690688"/>
            <a:ext cx="10252842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License Plate Reader Flowchart (cont.)</a:t>
            </a:r>
          </a:p>
        </p:txBody>
      </p:sp>
      <p:pic>
        <p:nvPicPr>
          <p:cNvPr id="156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9" y="1690688"/>
            <a:ext cx="10252842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Vehicle Registration Plate Detector</a:t>
            </a:r>
          </a:p>
        </p:txBody>
      </p:sp>
      <p:pic>
        <p:nvPicPr>
          <p:cNvPr id="159" name="Content Placeholder 6" descr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15" y="1690688"/>
            <a:ext cx="8354570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Models time performance according to image size (Using GPU)</a:t>
            </a:r>
          </a:p>
        </p:txBody>
      </p:sp>
      <p:pic>
        <p:nvPicPr>
          <p:cNvPr id="162" name="Marcador de contenido 5" descr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246196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3"/>
          <p:cNvSpPr txBox="1">
            <a:spLocks noGrp="1"/>
          </p:cNvSpPr>
          <p:nvPr>
            <p:ph type="title"/>
          </p:nvPr>
        </p:nvSpPr>
        <p:spPr>
          <a:xfrm>
            <a:off x="763636" y="1304295"/>
            <a:ext cx="3932239" cy="531813"/>
          </a:xfrm>
          <a:prstGeom prst="rect">
            <a:avLst/>
          </a:prstGeom>
        </p:spPr>
        <p:txBody>
          <a:bodyPr/>
          <a:lstStyle>
            <a:lvl1pPr defTabSz="768095">
              <a:defRPr sz="3359" b="1">
                <a:effectLst>
                  <a:outerShdw blurRad="42672" dist="32004" dir="2700000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Table of contents</a:t>
            </a:r>
          </a:p>
        </p:txBody>
      </p:sp>
      <p:sp>
        <p:nvSpPr>
          <p:cNvPr id="98" name="Text Placeholder 5"/>
          <p:cNvSpPr txBox="1">
            <a:spLocks noGrp="1"/>
          </p:cNvSpPr>
          <p:nvPr>
            <p:ph type="body" sz="quarter" idx="1"/>
          </p:nvPr>
        </p:nvSpPr>
        <p:spPr>
          <a:xfrm>
            <a:off x="763636" y="1879898"/>
            <a:ext cx="4005212" cy="3944459"/>
          </a:xfrm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AutoNum type="arabicPeriod"/>
              <a:defRPr sz="2800"/>
            </a:pPr>
            <a:r>
              <a:rPr dirty="0"/>
              <a:t>Main Deliverables</a:t>
            </a:r>
            <a:endParaRPr lang="es-AR" sz="1600" dirty="0"/>
          </a:p>
          <a:p>
            <a:pPr marL="342900" indent="-342900">
              <a:buFontTx/>
              <a:buAutoNum type="arabicPeriod"/>
              <a:defRPr sz="2800"/>
            </a:pPr>
            <a:r>
              <a:rPr lang="es-AR" dirty="0"/>
              <a:t>EDA</a:t>
            </a:r>
            <a:endParaRPr lang="es-AR" sz="1600" dirty="0"/>
          </a:p>
          <a:p>
            <a:pPr marL="342900" indent="-342900">
              <a:buFontTx/>
              <a:buAutoNum type="arabicPeriod"/>
              <a:defRPr sz="2800"/>
            </a:pPr>
            <a:r>
              <a:rPr lang="es-AR" dirty="0" err="1"/>
              <a:t>Flowchart</a:t>
            </a:r>
            <a:endParaRPr lang="es-AR" sz="1600" dirty="0"/>
          </a:p>
          <a:p>
            <a:pPr marL="342900" indent="-342900">
              <a:buFontTx/>
              <a:buAutoNum type="arabicPeriod"/>
              <a:defRPr sz="2800"/>
            </a:pPr>
            <a:r>
              <a:rPr lang="en-US" dirty="0"/>
              <a:t>Models performance</a:t>
            </a:r>
          </a:p>
          <a:p>
            <a:pPr marL="342900" indent="-342900">
              <a:buFontTx/>
              <a:buAutoNum type="arabicPeriod"/>
              <a:defRPr sz="2800"/>
            </a:pPr>
            <a:r>
              <a:rPr lang="en-US" dirty="0"/>
              <a:t>Next Steps to further improve the results</a:t>
            </a:r>
          </a:p>
        </p:txBody>
      </p:sp>
      <p:sp>
        <p:nvSpPr>
          <p:cNvPr id="99" name="Rectangle 20"/>
          <p:cNvSpPr/>
          <p:nvPr/>
        </p:nvSpPr>
        <p:spPr>
          <a:xfrm>
            <a:off x="7929925" y="1348086"/>
            <a:ext cx="507911" cy="53181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2" name="Rectangle 21"/>
          <p:cNvGrpSpPr/>
          <p:nvPr/>
        </p:nvGrpSpPr>
        <p:grpSpPr>
          <a:xfrm>
            <a:off x="7279005" y="584324"/>
            <a:ext cx="1809751" cy="333088"/>
            <a:chOff x="0" y="0"/>
            <a:chExt cx="1809750" cy="333087"/>
          </a:xfrm>
        </p:grpSpPr>
        <p:sp>
          <p:nvSpPr>
            <p:cNvPr id="100" name="Rectángulo"/>
            <p:cNvSpPr/>
            <p:nvPr/>
          </p:nvSpPr>
          <p:spPr>
            <a:xfrm>
              <a:off x="0" y="2713"/>
              <a:ext cx="1809750" cy="32766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Tesla Model S"/>
            <p:cNvSpPr txBox="1"/>
            <p:nvPr/>
          </p:nvSpPr>
          <p:spPr>
            <a:xfrm>
              <a:off x="52069" y="0"/>
              <a:ext cx="1705612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a:defRPr>
              </a:lvl1pPr>
            </a:lstStyle>
            <a:p>
              <a:r>
                <a:t>Tesla Model S</a:t>
              </a:r>
            </a:p>
          </p:txBody>
        </p:sp>
      </p:grpSp>
      <p:sp>
        <p:nvSpPr>
          <p:cNvPr id="108" name="Straight Arrow Connector 23"/>
          <p:cNvSpPr/>
          <p:nvPr/>
        </p:nvSpPr>
        <p:spPr>
          <a:xfrm>
            <a:off x="8183880" y="921271"/>
            <a:ext cx="1" cy="420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04" name="Straight Arrow Connector 27"/>
          <p:cNvSpPr/>
          <p:nvPr/>
        </p:nvSpPr>
        <p:spPr>
          <a:xfrm flipH="1" flipV="1">
            <a:off x="8183880" y="1879898"/>
            <a:ext cx="2" cy="389928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05" name="Content Placeholder 31" descr="Content Placeholder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426" y="2269825"/>
            <a:ext cx="6172201" cy="3474200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  <p:sp>
        <p:nvSpPr>
          <p:cNvPr id="106" name="Rectangle 33"/>
          <p:cNvSpPr/>
          <p:nvPr/>
        </p:nvSpPr>
        <p:spPr>
          <a:xfrm>
            <a:off x="5821679" y="3464262"/>
            <a:ext cx="4724401" cy="1991657"/>
          </a:xfrm>
          <a:prstGeom prst="rect">
            <a:avLst/>
          </a:prstGeom>
          <a:solidFill>
            <a:schemeClr val="accent1">
              <a:alpha val="47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7" name="Picture 40" descr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65" y="1402719"/>
            <a:ext cx="444431" cy="433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Vehicle View Classifier Test Performance</a:t>
            </a:r>
          </a:p>
        </p:txBody>
      </p:sp>
      <p:pic>
        <p:nvPicPr>
          <p:cNvPr id="174" name="Content Placeholder 6" descr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4509"/>
            <a:ext cx="10515600" cy="2868983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Make-Model Classifier Test Performance</a:t>
            </a:r>
          </a:p>
        </p:txBody>
      </p:sp>
      <p:pic>
        <p:nvPicPr>
          <p:cNvPr id="188" name="Content Placeholder 6" descr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3814"/>
            <a:ext cx="10515600" cy="2930372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Next steps for future upgrading</a:t>
            </a:r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199" y="1690688"/>
            <a:ext cx="10676140" cy="4351339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lnSpc>
                <a:spcPct val="81000"/>
              </a:lnSpc>
              <a:spcBef>
                <a:spcPts val="900"/>
              </a:spcBef>
              <a:defRPr sz="2716"/>
            </a:pPr>
            <a:r>
              <a:rPr dirty="0"/>
              <a:t>Check for more possibilities to merge more </a:t>
            </a:r>
            <a:r>
              <a:rPr lang="es-AR" dirty="0"/>
              <a:t>car </a:t>
            </a:r>
            <a:r>
              <a:rPr lang="es-AR" dirty="0" err="1"/>
              <a:t>models</a:t>
            </a:r>
            <a:r>
              <a:rPr lang="es-AR" dirty="0"/>
              <a:t> </a:t>
            </a:r>
            <a:r>
              <a:rPr lang="es-AR" dirty="0" err="1"/>
              <a:t>into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same</a:t>
            </a:r>
            <a:r>
              <a:rPr lang="es-AR" dirty="0"/>
              <a:t> </a:t>
            </a:r>
            <a:r>
              <a:rPr dirty="0"/>
              <a:t>class</a:t>
            </a:r>
            <a:r>
              <a:rPr lang="es-AR" dirty="0"/>
              <a:t>.</a:t>
            </a:r>
            <a:endParaRPr dirty="0"/>
          </a:p>
          <a:p>
            <a:pPr marL="221742" indent="-221742" defTabSz="886968">
              <a:lnSpc>
                <a:spcPct val="81000"/>
              </a:lnSpc>
              <a:spcBef>
                <a:spcPts val="900"/>
              </a:spcBef>
              <a:defRPr sz="2716"/>
            </a:pPr>
            <a:r>
              <a:rPr dirty="0"/>
              <a:t>Gather more images for those underrepresented classes (balance classes)</a:t>
            </a:r>
            <a:r>
              <a:rPr lang="es-AR" dirty="0"/>
              <a:t>.</a:t>
            </a:r>
            <a:endParaRPr dirty="0"/>
          </a:p>
          <a:p>
            <a:pPr marL="221742" indent="-221742" defTabSz="886968">
              <a:lnSpc>
                <a:spcPct val="81000"/>
              </a:lnSpc>
              <a:spcBef>
                <a:spcPts val="900"/>
              </a:spcBef>
              <a:defRPr sz="2716"/>
            </a:pPr>
            <a:r>
              <a:rPr dirty="0"/>
              <a:t>Add images from all angles: (front, left back, side, etc.)</a:t>
            </a:r>
            <a:r>
              <a:rPr lang="es-AR" dirty="0"/>
              <a:t>.</a:t>
            </a:r>
            <a:endParaRPr dirty="0"/>
          </a:p>
          <a:p>
            <a:pPr marL="221742" indent="-221742" defTabSz="886968">
              <a:lnSpc>
                <a:spcPct val="81000"/>
              </a:lnSpc>
              <a:spcBef>
                <a:spcPts val="900"/>
              </a:spcBef>
              <a:defRPr sz="2716"/>
            </a:pPr>
            <a:r>
              <a:rPr dirty="0"/>
              <a:t>Script that cleans the uploaded images after a certain time for disk memory </a:t>
            </a:r>
            <a:r>
              <a:rPr dirty="0" err="1"/>
              <a:t>efficienc</a:t>
            </a:r>
            <a:r>
              <a:rPr lang="es-AR" dirty="0"/>
              <a:t>y.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Main deliverables</a:t>
            </a:r>
          </a:p>
        </p:txBody>
      </p:sp>
      <p:sp>
        <p:nvSpPr>
          <p:cNvPr id="111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Vehicle classifier CNN for make and model for e-commerce</a:t>
            </a:r>
          </a:p>
          <a:p>
            <a:r>
              <a:rPr dirty="0"/>
              <a:t>EDA</a:t>
            </a:r>
          </a:p>
          <a:p>
            <a:r>
              <a:rPr dirty="0"/>
              <a:t>Pre-processing, data preparation and training scripts</a:t>
            </a:r>
          </a:p>
          <a:p>
            <a:r>
              <a:rPr dirty="0"/>
              <a:t>API and basic UI</a:t>
            </a:r>
          </a:p>
          <a:p>
            <a:r>
              <a:rPr dirty="0"/>
              <a:t>Containerized with Docker and ready to be deployed</a:t>
            </a:r>
            <a:endParaRPr lang="es-AR" dirty="0"/>
          </a:p>
          <a:p>
            <a:r>
              <a:rPr lang="en-US" dirty="0"/>
              <a:t>License plate reader</a:t>
            </a:r>
          </a:p>
          <a:p>
            <a:r>
              <a:rPr lang="en-US" dirty="0"/>
              <a:t>Unit Tests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EDA</a:t>
            </a:r>
          </a:p>
        </p:txBody>
      </p:sp>
      <p:pic>
        <p:nvPicPr>
          <p:cNvPr id="117" name="Content Placeholder 2" descr="Content Placeholder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61" y="1690688"/>
            <a:ext cx="8702677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EDA</a:t>
            </a:r>
          </a:p>
        </p:txBody>
      </p:sp>
      <p:sp>
        <p:nvSpPr>
          <p:cNvPr id="120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Initial dataset 1.6 M images, 57 makes, 837 classes.</a:t>
            </a:r>
          </a:p>
          <a:p>
            <a:r>
              <a:t>Classes imbalance: Range between 67 and 6112 images.</a:t>
            </a:r>
          </a:p>
          <a:p>
            <a:r>
              <a:t>Selected maximum of 300 raw images per class.</a:t>
            </a:r>
          </a:p>
          <a:p>
            <a:r>
              <a:t>1 class with corrupted files.</a:t>
            </a:r>
          </a:p>
          <a:p>
            <a:r>
              <a:t>95.000 images for train (80%) and test (20%).</a:t>
            </a:r>
          </a:p>
          <a:p>
            <a:r>
              <a:t>Added extra images. Went from 91 images per class to 192.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API General Flowchart</a:t>
            </a:r>
          </a:p>
        </p:txBody>
      </p:sp>
      <p:pic>
        <p:nvPicPr>
          <p:cNvPr id="123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9" y="1690688"/>
            <a:ext cx="10252842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Models Flowchart</a:t>
            </a:r>
          </a:p>
        </p:txBody>
      </p:sp>
      <p:pic>
        <p:nvPicPr>
          <p:cNvPr id="126" name="Content Placeholder 8" descr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9" y="1690688"/>
            <a:ext cx="10252842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Vehicle Detector Flowchart</a:t>
            </a:r>
          </a:p>
        </p:txBody>
      </p:sp>
      <p:pic>
        <p:nvPicPr>
          <p:cNvPr id="129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9" y="1690688"/>
            <a:ext cx="10252842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t>Vehicle Detector Flowchart (cont.)</a:t>
            </a:r>
          </a:p>
        </p:txBody>
      </p:sp>
      <p:pic>
        <p:nvPicPr>
          <p:cNvPr id="132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9" y="1690688"/>
            <a:ext cx="10252842" cy="4351338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Widescreen</PresentationFormat>
  <Paragraphs>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Source Sans Pro</vt:lpstr>
      <vt:lpstr>Office Theme</vt:lpstr>
      <vt:lpstr>ML PROJECT Automatic car classification with AI  ALAN BAUZÁ</vt:lpstr>
      <vt:lpstr>Table of contents</vt:lpstr>
      <vt:lpstr>Main deliverables</vt:lpstr>
      <vt:lpstr>EDA</vt:lpstr>
      <vt:lpstr>EDA</vt:lpstr>
      <vt:lpstr>API General Flowchart</vt:lpstr>
      <vt:lpstr>Models Flowchart</vt:lpstr>
      <vt:lpstr>Vehicle Detector Flowchart</vt:lpstr>
      <vt:lpstr>Vehicle Detector Flowchart (cont.)</vt:lpstr>
      <vt:lpstr>Vehicle Detector</vt:lpstr>
      <vt:lpstr>Vehicle View Classifier Flowchart</vt:lpstr>
      <vt:lpstr>Vehicle View Classifier Flowchart (cont.)</vt:lpstr>
      <vt:lpstr>Vehicle View Classifier</vt:lpstr>
      <vt:lpstr>Make-Model Classifier Flowchart</vt:lpstr>
      <vt:lpstr>Make-Model classifier</vt:lpstr>
      <vt:lpstr>License Plate Reader Flowchart</vt:lpstr>
      <vt:lpstr>License Plate Reader Flowchart (cont.)</vt:lpstr>
      <vt:lpstr>Vehicle Registration Plate Detector</vt:lpstr>
      <vt:lpstr>Models time performance according to image size (Using GPU)</vt:lpstr>
      <vt:lpstr>Vehicle View Classifier Test Performance</vt:lpstr>
      <vt:lpstr>Make-Model Classifier Test Performance</vt:lpstr>
      <vt:lpstr>Next steps for future upgrading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PROJECT Automatic car classification with AI  ALAN BAUZÁ</dc:title>
  <cp:lastModifiedBy>Alan Bauzá</cp:lastModifiedBy>
  <cp:revision>1</cp:revision>
  <dcterms:modified xsi:type="dcterms:W3CDTF">2022-09-06T19:35:55Z</dcterms:modified>
</cp:coreProperties>
</file>